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B7598-F581-45F9-8085-F7918950FE8C}" type="datetimeFigureOut">
              <a:rPr lang="en-IN" smtClean="0"/>
              <a:t>18-06-2024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18C134-95F8-411E-81FC-A4818C8ACBCA}" type="slidenum">
              <a:rPr lang="en-IN" smtClean="0"/>
              <a:t>‹#›</a:t>
            </a:fld>
            <a:endParaRPr lang="en-IN"/>
          </a:p>
        </p:txBody>
      </p:sp>
    </p:spTree>
    <p:extLst>
      <p:ext uri="{BB962C8B-B14F-4D97-AF65-F5344CB8AC3E}">
        <p14:creationId xmlns:p14="http://schemas.microsoft.com/office/powerpoint/2010/main" val="179005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B18C134-95F8-411E-81FC-A4818C8ACBCA}" type="slidenum">
              <a:rPr lang="en-IN" smtClean="0"/>
              <a:t>13</a:t>
            </a:fld>
            <a:endParaRPr lang="en-IN"/>
          </a:p>
        </p:txBody>
      </p:sp>
    </p:spTree>
    <p:extLst>
      <p:ext uri="{BB962C8B-B14F-4D97-AF65-F5344CB8AC3E}">
        <p14:creationId xmlns:p14="http://schemas.microsoft.com/office/powerpoint/2010/main" val="209594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0AC853-9297-4959-B682-A50A7A6AF7B0}"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3DDE0C-0B61-4894-9461-1559D4A646FC}" type="slidenum">
              <a:rPr lang="en-IN" smtClean="0"/>
              <a:t>‹#›</a:t>
            </a:fld>
            <a:endParaRPr lang="en-IN"/>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0AC853-9297-4959-B682-A50A7A6AF7B0}"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3DDE0C-0B61-4894-9461-1559D4A646FC}"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AC853-9297-4959-B682-A50A7A6AF7B0}"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3DDE0C-0B61-4894-9461-1559D4A646FC}"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0AC853-9297-4959-B682-A50A7A6AF7B0}"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3DDE0C-0B61-4894-9461-1559D4A646FC}" type="slidenum">
              <a:rPr lang="en-IN" smtClean="0"/>
              <a:t>‹#›</a:t>
            </a:fld>
            <a:endParaRPr lang="en-IN"/>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0AC853-9297-4959-B682-A50A7A6AF7B0}"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3DDE0C-0B61-4894-9461-1559D4A646FC}"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0AC853-9297-4959-B682-A50A7A6AF7B0}" type="datetimeFigureOut">
              <a:rPr lang="en-IN" smtClean="0"/>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3DDE0C-0B61-4894-9461-1559D4A646FC}" type="slidenum">
              <a:rPr lang="en-IN" smtClean="0"/>
              <a:t>‹#›</a:t>
            </a:fld>
            <a:endParaRPr lang="en-IN"/>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0AC853-9297-4959-B682-A50A7A6AF7B0}" type="datetimeFigureOut">
              <a:rPr lang="en-IN" smtClean="0"/>
              <a:t>18-06-2024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3DDE0C-0B61-4894-9461-1559D4A646FC}" type="slidenum">
              <a:rPr lang="en-IN" smtClean="0"/>
              <a:t>‹#›</a:t>
            </a:fld>
            <a:endParaRPr lang="en-IN"/>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0AC853-9297-4959-B682-A50A7A6AF7B0}" type="datetimeFigureOut">
              <a:rPr lang="en-IN" smtClean="0"/>
              <a:t>18-06-2024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3DDE0C-0B61-4894-9461-1559D4A646FC}"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AC853-9297-4959-B682-A50A7A6AF7B0}" type="datetimeFigureOut">
              <a:rPr lang="en-IN" smtClean="0"/>
              <a:t>18-06-2024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43DDE0C-0B61-4894-9461-1559D4A646FC}"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AC853-9297-4959-B682-A50A7A6AF7B0}" type="datetimeFigureOut">
              <a:rPr lang="en-IN" smtClean="0"/>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3DDE0C-0B61-4894-9461-1559D4A646FC}"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AC853-9297-4959-B682-A50A7A6AF7B0}" type="datetimeFigureOut">
              <a:rPr lang="en-IN" smtClean="0"/>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3DDE0C-0B61-4894-9461-1559D4A646FC}" type="slidenum">
              <a:rPr lang="en-IN" smtClean="0"/>
              <a:t>‹#›</a:t>
            </a:fld>
            <a:endParaRPr lang="en-I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70AC853-9297-4959-B682-A50A7A6AF7B0}" type="datetimeFigureOut">
              <a:rPr lang="en-IN" smtClean="0"/>
              <a:t>18-06-2024</a:t>
            </a:fld>
            <a:endParaRPr lang="en-I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I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43DDE0C-0B61-4894-9461-1559D4A646FC}"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5" y="5052545"/>
            <a:ext cx="5637010" cy="1400791"/>
          </a:xfrm>
        </p:spPr>
        <p:txBody>
          <a:bodyPr>
            <a:normAutofit fontScale="62500" lnSpcReduction="20000"/>
          </a:bodyPr>
          <a:lstStyle/>
          <a:p>
            <a:pPr algn="ctr"/>
            <a:r>
              <a:rPr lang="en-US" sz="3000" b="1" dirty="0">
                <a:latin typeface="Times New Roman" panose="02020603050405020304" pitchFamily="18" charset="0"/>
                <a:cs typeface="Times New Roman" panose="02020603050405020304" pitchFamily="18" charset="0"/>
              </a:rPr>
              <a:t>Dr. </a:t>
            </a:r>
            <a:r>
              <a:rPr lang="en-US" sz="3000" b="1" dirty="0" err="1">
                <a:latin typeface="Times New Roman" panose="02020603050405020304" pitchFamily="18" charset="0"/>
                <a:cs typeface="Times New Roman" panose="02020603050405020304" pitchFamily="18" charset="0"/>
              </a:rPr>
              <a:t>Goutami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Katage</a:t>
            </a:r>
            <a:r>
              <a:rPr lang="en-US" sz="3000" b="1" dirty="0">
                <a:latin typeface="Times New Roman" panose="02020603050405020304" pitchFamily="18" charset="0"/>
                <a:cs typeface="Times New Roman" panose="02020603050405020304" pitchFamily="18" charset="0"/>
              </a:rPr>
              <a:t> Shah</a:t>
            </a:r>
          </a:p>
          <a:p>
            <a:pPr algn="ctr"/>
            <a:r>
              <a:rPr lang="en-US" sz="3000" b="1" dirty="0">
                <a:latin typeface="Times New Roman" panose="02020603050405020304" pitchFamily="18" charset="0"/>
                <a:cs typeface="Times New Roman" panose="02020603050405020304" pitchFamily="18" charset="0"/>
              </a:rPr>
              <a:t>Dept. Of Musculoskeletal Physiotherapy</a:t>
            </a:r>
          </a:p>
          <a:p>
            <a:pPr algn="ctr"/>
            <a:r>
              <a:rPr lang="en-US" sz="3000" b="1" dirty="0">
                <a:latin typeface="Times New Roman" panose="02020603050405020304" pitchFamily="18" charset="0"/>
                <a:cs typeface="Times New Roman" panose="02020603050405020304" pitchFamily="18" charset="0"/>
              </a:rPr>
              <a:t>MGM Institute Of Physiotherapy</a:t>
            </a:r>
          </a:p>
          <a:p>
            <a:pPr algn="ctr"/>
            <a:r>
              <a:rPr lang="en-US" sz="3000" b="1" dirty="0">
                <a:latin typeface="Times New Roman" panose="02020603050405020304" pitchFamily="18" charset="0"/>
                <a:cs typeface="Times New Roman" panose="02020603050405020304" pitchFamily="18" charset="0"/>
              </a:rPr>
              <a:t>Chh. Sambhajinagar </a:t>
            </a:r>
            <a:endParaRPr lang="en-IN" sz="3000" b="1" dirty="0">
              <a:latin typeface="Times New Roman" panose="02020603050405020304" pitchFamily="18" charset="0"/>
              <a:cs typeface="Times New Roman" panose="02020603050405020304" pitchFamily="18" charset="0"/>
            </a:endParaRPr>
          </a:p>
          <a:p>
            <a:endParaRPr lang="en-IN" dirty="0"/>
          </a:p>
        </p:txBody>
      </p:sp>
      <p:sp>
        <p:nvSpPr>
          <p:cNvPr id="2" name="Title 1"/>
          <p:cNvSpPr>
            <a:spLocks noGrp="1"/>
          </p:cNvSpPr>
          <p:nvPr>
            <p:ph type="ctrTitle"/>
          </p:nvPr>
        </p:nvSpPr>
        <p:spPr/>
        <p:txBody>
          <a:bodyPr/>
          <a:lstStyle/>
          <a:p>
            <a:r>
              <a:rPr lang="en-US" dirty="0"/>
              <a:t>Tumors of bone </a:t>
            </a:r>
            <a:endParaRPr lang="en-IN" dirty="0"/>
          </a:p>
        </p:txBody>
      </p:sp>
    </p:spTree>
    <p:extLst>
      <p:ext uri="{BB962C8B-B14F-4D97-AF65-F5344CB8AC3E}">
        <p14:creationId xmlns:p14="http://schemas.microsoft.com/office/powerpoint/2010/main" val="152253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15616" y="764704"/>
            <a:ext cx="6400800" cy="5688632"/>
          </a:xfrm>
        </p:spPr>
        <p:txBody>
          <a:bodyPr/>
          <a:lstStyle/>
          <a:p>
            <a:r>
              <a:rPr lang="en-US" dirty="0"/>
              <a:t> CLINICAL FEATURES </a:t>
            </a:r>
          </a:p>
          <a:p>
            <a:pPr marL="502920" indent="-457200">
              <a:buAutoNum type="arabicPeriod"/>
            </a:pPr>
            <a:r>
              <a:rPr lang="en-US" dirty="0"/>
              <a:t>Pain , swelling</a:t>
            </a:r>
          </a:p>
          <a:p>
            <a:pPr marL="502920" indent="-457200">
              <a:buAutoNum type="arabicPeriod"/>
            </a:pPr>
            <a:r>
              <a:rPr lang="en-US" dirty="0"/>
              <a:t> Limited mobility </a:t>
            </a:r>
          </a:p>
          <a:p>
            <a:pPr marL="502920" indent="-457200">
              <a:buAutoNum type="arabicPeriod"/>
            </a:pPr>
            <a:r>
              <a:rPr lang="en-US" dirty="0"/>
              <a:t> Night sweats</a:t>
            </a:r>
          </a:p>
          <a:p>
            <a:pPr marL="502920" indent="-457200">
              <a:buAutoNum type="arabicPeriod"/>
            </a:pPr>
            <a:r>
              <a:rPr lang="en-US" dirty="0"/>
              <a:t> Painless mass or obvious bone growth</a:t>
            </a:r>
          </a:p>
          <a:p>
            <a:pPr marL="502920" indent="-457200">
              <a:buAutoNum type="arabicPeriod"/>
            </a:pPr>
            <a:r>
              <a:rPr lang="en-US" dirty="0"/>
              <a:t> Varying degree of disability </a:t>
            </a:r>
          </a:p>
          <a:p>
            <a:pPr marL="502920" indent="-457200">
              <a:buAutoNum type="arabicPeriod"/>
            </a:pPr>
            <a:r>
              <a:rPr lang="en-US" dirty="0"/>
              <a:t> Weight loss</a:t>
            </a:r>
          </a:p>
          <a:p>
            <a:pPr marL="502920" indent="-457200">
              <a:buAutoNum type="arabicPeriod"/>
            </a:pPr>
            <a:r>
              <a:rPr lang="en-US" dirty="0"/>
              <a:t> Progressive pain</a:t>
            </a:r>
          </a:p>
          <a:p>
            <a:pPr marL="502920" indent="-457200">
              <a:buAutoNum type="arabicPeriod"/>
            </a:pPr>
            <a:r>
              <a:rPr lang="en-US" dirty="0"/>
              <a:t> Weakness</a:t>
            </a:r>
          </a:p>
          <a:p>
            <a:pPr marL="502920" indent="-457200">
              <a:buAutoNum type="arabicPeriod"/>
            </a:pPr>
            <a:r>
              <a:rPr lang="en-US" dirty="0"/>
              <a:t> Gait  abnormality </a:t>
            </a:r>
          </a:p>
          <a:p>
            <a:pPr marL="502920" indent="-457200">
              <a:buAutoNum type="arabicPeriod"/>
            </a:pPr>
            <a:r>
              <a:rPr lang="en-US" dirty="0"/>
              <a:t> </a:t>
            </a:r>
            <a:r>
              <a:rPr lang="en-US" dirty="0" err="1"/>
              <a:t>Parasthetia</a:t>
            </a:r>
            <a:r>
              <a:rPr lang="en-US" dirty="0"/>
              <a:t> , paraplegia </a:t>
            </a:r>
          </a:p>
        </p:txBody>
      </p:sp>
    </p:spTree>
    <p:extLst>
      <p:ext uri="{BB962C8B-B14F-4D97-AF65-F5344CB8AC3E}">
        <p14:creationId xmlns:p14="http://schemas.microsoft.com/office/powerpoint/2010/main" val="109759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1560" y="731838"/>
            <a:ext cx="8064895" cy="514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05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99592" y="731838"/>
            <a:ext cx="7488831" cy="557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46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55576" y="692696"/>
            <a:ext cx="734481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8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731838"/>
            <a:ext cx="7632847" cy="449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76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344815" cy="500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81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71400"/>
            <a:ext cx="8172400"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16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3"/>
          </p:nvPr>
        </p:nvSpPr>
        <p:spPr/>
        <p:txBody>
          <a:bodyPr/>
          <a:lstStyle/>
          <a:p>
            <a:endParaRPr lang="en-IN"/>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146175"/>
            <a:ext cx="7999413"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79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361776"/>
          </a:xfrm>
        </p:spPr>
        <p:txBody>
          <a:bodyPr/>
          <a:lstStyle/>
          <a:p>
            <a:r>
              <a:rPr lang="en-US" dirty="0"/>
              <a:t> GRADES </a:t>
            </a:r>
          </a:p>
          <a:p>
            <a:pPr>
              <a:buFont typeface="Arial" panose="020B0604020202020204" pitchFamily="34" charset="0"/>
              <a:buChar char="•"/>
            </a:pPr>
            <a:r>
              <a:rPr lang="en-US" dirty="0"/>
              <a:t> Stages- </a:t>
            </a:r>
          </a:p>
          <a:p>
            <a:pPr marL="45720" indent="0">
              <a:buNone/>
            </a:pPr>
            <a:r>
              <a:rPr lang="en-US" dirty="0"/>
              <a:t>All stage I - tumors are low grade</a:t>
            </a:r>
          </a:p>
          <a:p>
            <a:pPr marL="45720" indent="0">
              <a:buNone/>
            </a:pPr>
            <a:r>
              <a:rPr lang="en-US" dirty="0"/>
              <a:t> Stage I A –Tumor less than or to 8cm</a:t>
            </a:r>
          </a:p>
          <a:p>
            <a:pPr marL="45720" indent="0">
              <a:buNone/>
            </a:pPr>
            <a:r>
              <a:rPr lang="en-US" dirty="0"/>
              <a:t> Stage I B- Tumor is larger than 8cm </a:t>
            </a:r>
          </a:p>
          <a:p>
            <a:pPr marL="45720" indent="0">
              <a:buNone/>
            </a:pPr>
            <a:r>
              <a:rPr lang="en-US" dirty="0"/>
              <a:t>Stage II- Tumors not spread outside the bone </a:t>
            </a:r>
          </a:p>
          <a:p>
            <a:pPr marL="45720" indent="0">
              <a:buNone/>
            </a:pPr>
            <a:r>
              <a:rPr lang="en-US" dirty="0"/>
              <a:t>Stage III- Tumors not spread outside the bone but are more than in 1 place of the same bone </a:t>
            </a:r>
          </a:p>
          <a:p>
            <a:pPr marL="45720" indent="0">
              <a:buNone/>
            </a:pPr>
            <a:r>
              <a:rPr lang="en-US" dirty="0"/>
              <a:t>Stage IV- Tumor has spread outside the bone  </a:t>
            </a:r>
            <a:endParaRPr lang="en-IN" dirty="0"/>
          </a:p>
        </p:txBody>
      </p:sp>
    </p:spTree>
    <p:extLst>
      <p:ext uri="{BB962C8B-B14F-4D97-AF65-F5344CB8AC3E}">
        <p14:creationId xmlns:p14="http://schemas.microsoft.com/office/powerpoint/2010/main" val="3320163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433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91680" y="-33745"/>
            <a:ext cx="5184576" cy="291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3230132"/>
            <a:ext cx="2376264" cy="325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230132"/>
            <a:ext cx="2857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16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5576" y="731838"/>
            <a:ext cx="7776864" cy="500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21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731520"/>
            <a:ext cx="8208912" cy="5865832"/>
          </a:xfrm>
        </p:spPr>
        <p:txBody>
          <a:bodyPr/>
          <a:lstStyle/>
          <a:p>
            <a:r>
              <a:rPr lang="en-IN" dirty="0"/>
              <a:t>Physical therapy interventions will consist of early postsurgical mobility training, strength and endurance restoration, pain control, and education and training of family members in helping patients with limited mobility.</a:t>
            </a:r>
          </a:p>
          <a:p>
            <a:r>
              <a:rPr lang="en-US" dirty="0"/>
              <a:t> </a:t>
            </a:r>
            <a:r>
              <a:rPr lang="en-IN" dirty="0"/>
              <a:t>Physical therapists will help to correct balance and coordination impairments, make recommendations for home modifications that will enhance the patient’s independence, and educate and train the family members to assist and enable the patient to function independently. </a:t>
            </a:r>
          </a:p>
          <a:p>
            <a:r>
              <a:rPr lang="en-IN" dirty="0"/>
              <a:t> In addition, physical therapists will train the patient in stump management and training with the prostheses for those patients who undergo amputation</a:t>
            </a:r>
          </a:p>
          <a:p>
            <a:r>
              <a:rPr lang="en-IN" dirty="0"/>
              <a:t> </a:t>
            </a:r>
            <a:r>
              <a:rPr lang="en-US" dirty="0"/>
              <a:t> </a:t>
            </a:r>
            <a:endParaRPr lang="en-IN" dirty="0"/>
          </a:p>
        </p:txBody>
      </p:sp>
    </p:spTree>
    <p:extLst>
      <p:ext uri="{BB962C8B-B14F-4D97-AF65-F5344CB8AC3E}">
        <p14:creationId xmlns:p14="http://schemas.microsoft.com/office/powerpoint/2010/main" val="343878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p:txBody>
          <a:bodyPr/>
          <a:lstStyle/>
          <a:p>
            <a:endParaRPr lang="en-IN"/>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819150"/>
            <a:ext cx="6524625"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24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704856" cy="578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16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731838"/>
            <a:ext cx="8064895" cy="543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80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731838"/>
            <a:ext cx="8568952" cy="536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26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7272808" cy="557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61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6840760" cy="461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85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731838"/>
            <a:ext cx="8712967" cy="514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37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731838"/>
            <a:ext cx="8208911" cy="507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500140"/>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356</TotalTime>
  <Words>201</Words>
  <Application>Microsoft Office PowerPoint</Application>
  <PresentationFormat>On-screen Show (4:3)</PresentationFormat>
  <Paragraphs>29</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Times New Roman</vt:lpstr>
      <vt:lpstr>Trebuchet MS</vt:lpstr>
      <vt:lpstr>Slipstream</vt:lpstr>
      <vt:lpstr>Tumors of bone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Tumors of bone</dc:title>
  <dc:creator>HP</dc:creator>
  <cp:lastModifiedBy>prachidorlikar0510@gmail.com</cp:lastModifiedBy>
  <cp:revision>14</cp:revision>
  <dcterms:created xsi:type="dcterms:W3CDTF">2021-06-15T05:50:24Z</dcterms:created>
  <dcterms:modified xsi:type="dcterms:W3CDTF">2024-06-18T15:58:19Z</dcterms:modified>
</cp:coreProperties>
</file>